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7" r:id="rId7"/>
    <p:sldId id="261" r:id="rId8"/>
    <p:sldId id="262" r:id="rId9"/>
    <p:sldId id="263" r:id="rId10"/>
    <p:sldId id="264" r:id="rId11"/>
    <p:sldId id="265" r:id="rId12"/>
    <p:sldId id="266" r:id="rId13"/>
  </p:sldIdLst>
  <p:sldSz cx="14630400" cy="8229600"/>
  <p:notesSz cx="8229600" cy="14630400"/>
  <p:embeddedFontLst>
    <p:embeddedFont>
      <p:font typeface="Barlow" panose="00000500000000000000" pitchFamily="2" charset="0"/>
      <p:regular r:id="rId15"/>
      <p:bold r:id="rId16"/>
      <p:italic r:id="rId17"/>
      <p:boldItalic r:id="rId18"/>
    </p:embeddedFont>
    <p:embeddedFont>
      <p:font typeface="Barlow Bold" panose="00000800000000000000" pitchFamily="2" charset="0"/>
      <p:bold r:id="rId19"/>
    </p:embeddedFont>
    <p:embeddedFont>
      <p:font typeface="Barlow Medium" panose="00000600000000000000" pitchFamily="2" charset="0"/>
      <p:regular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E6EBE5-FA74-329F-B9D5-E4BC5657D7D1}" v="4037" dt="2025-06-23T15:09:41.444"/>
    <p1510:client id="{7A70782C-1ED0-FA43-FD5F-4AAEC2554F91}" v="2" dt="2025-06-23T22:14:47.771"/>
    <p1510:client id="{B1B111AA-5034-2F01-40F5-652920434D28}" v="159" dt="2025-06-23T02:09:58.781"/>
    <p1510:client id="{BC199E9F-07FB-A211-214B-C5DCD5BAAAAE}" v="83" dt="2025-06-23T15:37:01.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89325B2-4C00-4566-AAA6-1C1D5A53B0F9}" type="datetimeFigureOut">
              <a:t>6/23/2025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4FD2838-D96A-4382-B3CC-0387B7FBA64C}" type="slidenum">
              <a:t>‹#›</a:t>
            </a:fld>
            <a:endParaRPr lang="en-US"/>
          </a:p>
        </p:txBody>
      </p:sp>
    </p:spTree>
    <p:extLst>
      <p:ext uri="{BB962C8B-B14F-4D97-AF65-F5344CB8AC3E}">
        <p14:creationId xmlns:p14="http://schemas.microsoft.com/office/powerpoint/2010/main" val="106474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video" Target="https://www.youtube.com/embed/DWX-b1Tsook?feature=oembed" TargetMode="Externa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epmind.com/blog/smart-traffic-light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lta.gov.sg" TargetMode="External"/><Relationship Id="rId5" Type="http://schemas.openxmlformats.org/officeDocument/2006/relationships/hyperlink" Target="https://www.tesla.com/autopilot" TargetMode="External"/><Relationship Id="rId4" Type="http://schemas.openxmlformats.org/officeDocument/2006/relationships/hyperlink" Target="https://www.mobility.siemens.com/global/en.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2663428"/>
            <a:ext cx="7381875" cy="1398508"/>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Barlow Medium" pitchFamily="34" charset="0"/>
                <a:ea typeface="Barlow Medium" pitchFamily="34" charset="-122"/>
                <a:cs typeface="Barlow Medium" pitchFamily="34" charset="-120"/>
              </a:rPr>
              <a:t>AI in Smart Cities and Transportation</a:t>
            </a:r>
            <a:endParaRPr lang="en-US" sz="4400" dirty="0"/>
          </a:p>
        </p:txBody>
      </p:sp>
      <p:sp>
        <p:nvSpPr>
          <p:cNvPr id="4" name="Text 1"/>
          <p:cNvSpPr/>
          <p:nvPr/>
        </p:nvSpPr>
        <p:spPr>
          <a:xfrm>
            <a:off x="6367462" y="4439483"/>
            <a:ext cx="7381875" cy="402908"/>
          </a:xfrm>
          <a:prstGeom prst="rect">
            <a:avLst/>
          </a:prstGeom>
          <a:noFill/>
          <a:ln/>
        </p:spPr>
        <p:txBody>
          <a:bodyPr wrap="none" lIns="0" tIns="0" rIns="0" bIns="0" rtlCol="0" anchor="t"/>
          <a:lstStyle/>
          <a:p>
            <a:pPr marL="0" indent="0" algn="l">
              <a:lnSpc>
                <a:spcPts val="3150"/>
              </a:lnSpc>
              <a:buNone/>
            </a:pPr>
            <a:r>
              <a:rPr lang="en-US" sz="1950" dirty="0">
                <a:solidFill>
                  <a:srgbClr val="E5E0DF"/>
                </a:solidFill>
                <a:latin typeface="Barlow"/>
                <a:ea typeface="Barlow" pitchFamily="34" charset="-122"/>
                <a:cs typeface="Barlow" pitchFamily="34" charset="-120"/>
              </a:rPr>
              <a:t>June 23, 2025</a:t>
            </a:r>
            <a:endParaRPr lang="en-US" sz="1950" dirty="0">
              <a:latin typeface="Barlow"/>
            </a:endParaRPr>
          </a:p>
        </p:txBody>
      </p:sp>
      <p:sp>
        <p:nvSpPr>
          <p:cNvPr id="5" name="Shape 2"/>
          <p:cNvSpPr/>
          <p:nvPr/>
        </p:nvSpPr>
        <p:spPr>
          <a:xfrm>
            <a:off x="6367462" y="5144333"/>
            <a:ext cx="402788" cy="402788"/>
          </a:xfrm>
          <a:prstGeom prst="roundRect">
            <a:avLst>
              <a:gd name="adj" fmla="val 22699498"/>
            </a:avLst>
          </a:prstGeom>
          <a:noFill/>
          <a:ln w="7620">
            <a:solidFill>
              <a:srgbClr val="38383C"/>
            </a:solidFill>
            <a:prstDash val="solid"/>
          </a:ln>
        </p:spPr>
      </p:sp>
      <p:sp>
        <p:nvSpPr>
          <p:cNvPr id="7" name="Text 3"/>
          <p:cNvSpPr/>
          <p:nvPr/>
        </p:nvSpPr>
        <p:spPr>
          <a:xfrm>
            <a:off x="6896100" y="5149906"/>
            <a:ext cx="7393019" cy="391763"/>
          </a:xfrm>
          <a:prstGeom prst="rect">
            <a:avLst/>
          </a:prstGeom>
          <a:noFill/>
          <a:ln/>
        </p:spPr>
        <p:txBody>
          <a:bodyPr wrap="none" lIns="0" tIns="0" rIns="0" bIns="0" rtlCol="0" anchor="t"/>
          <a:lstStyle/>
          <a:p>
            <a:pPr>
              <a:lnSpc>
                <a:spcPts val="3450"/>
              </a:lnSpc>
            </a:pPr>
            <a:r>
              <a:rPr lang="en-US" sz="2450" b="1" dirty="0">
                <a:solidFill>
                  <a:srgbClr val="E5E0DF"/>
                </a:solidFill>
                <a:latin typeface="Barlow Bold"/>
                <a:ea typeface="Barlow Bold" pitchFamily="34" charset="-122"/>
                <a:cs typeface="Barlow Bold" pitchFamily="34" charset="-120"/>
              </a:rPr>
              <a:t>by Michael Garcia, Hshim Sayed </a:t>
            </a:r>
            <a:r>
              <a:rPr lang="en-US" sz="2450" b="1" dirty="0" err="1">
                <a:solidFill>
                  <a:srgbClr val="E5E0DF"/>
                </a:solidFill>
                <a:latin typeface="Barlow Bold"/>
                <a:ea typeface="Barlow Bold" pitchFamily="34" charset="-122"/>
                <a:cs typeface="Barlow Bold" pitchFamily="34" charset="-120"/>
              </a:rPr>
              <a:t>Hoosini</a:t>
            </a:r>
            <a:r>
              <a:rPr lang="en-US" sz="2450" b="1" dirty="0">
                <a:solidFill>
                  <a:srgbClr val="E5E0DF"/>
                </a:solidFill>
                <a:latin typeface="Barlow Bold"/>
                <a:ea typeface="Barlow Bold" pitchFamily="34" charset="-122"/>
                <a:cs typeface="Barlow Bold" pitchFamily="34" charset="-120"/>
              </a:rPr>
              <a:t>, Miguel Mora</a:t>
            </a:r>
            <a:endParaRPr lang="en-US" sz="2450" b="1" dirty="0">
              <a:solidFill>
                <a:srgbClr val="E5E0DF"/>
              </a:solidFill>
              <a:latin typeface="Barl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47079" y="175022"/>
            <a:ext cx="5848707" cy="699254"/>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Barlow Medium" pitchFamily="34" charset="0"/>
                <a:ea typeface="Barlow Medium" pitchFamily="34" charset="-122"/>
                <a:cs typeface="Barlow Medium" pitchFamily="34" charset="-120"/>
              </a:rPr>
              <a:t>Interactive Slide / Demo</a:t>
            </a:r>
            <a:endParaRPr lang="en-US" sz="4400" dirty="0"/>
          </a:p>
        </p:txBody>
      </p:sp>
      <p:pic>
        <p:nvPicPr>
          <p:cNvPr id="4" name="Online Media 3" title="The Future of Urban Mobility: AI-Driven Smart Traffic Systems">
            <a:hlinkClick r:id="" action="ppaction://media"/>
            <a:extLst>
              <a:ext uri="{FF2B5EF4-FFF2-40B4-BE49-F238E27FC236}">
                <a16:creationId xmlns:a16="http://schemas.microsoft.com/office/drawing/2014/main" id="{DE0EDA45-74B8-126B-10B1-D8E95F466008}"/>
              </a:ext>
            </a:extLst>
          </p:cNvPr>
          <p:cNvPicPr>
            <a:picLocks noRot="1" noChangeAspect="1"/>
          </p:cNvPicPr>
          <p:nvPr>
            <a:videoFile r:link="rId1"/>
          </p:nvPr>
        </p:nvPicPr>
        <p:blipFill>
          <a:blip r:embed="rId4"/>
          <a:stretch>
            <a:fillRect/>
          </a:stretch>
        </p:blipFill>
        <p:spPr>
          <a:xfrm>
            <a:off x="-5778" y="1468501"/>
            <a:ext cx="14216824" cy="65833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5719" y="146471"/>
            <a:ext cx="4475798" cy="559356"/>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Barlow Medium" pitchFamily="34" charset="0"/>
                <a:ea typeface="Barlow Medium" pitchFamily="34" charset="-122"/>
                <a:cs typeface="Barlow Medium" pitchFamily="34" charset="-120"/>
              </a:rPr>
              <a:t>Conclusion</a:t>
            </a:r>
            <a:endParaRPr lang="en-US" sz="3500" dirty="0"/>
          </a:p>
        </p:txBody>
      </p:sp>
      <p:sp>
        <p:nvSpPr>
          <p:cNvPr id="4" name="TextBox 3">
            <a:extLst>
              <a:ext uri="{FF2B5EF4-FFF2-40B4-BE49-F238E27FC236}">
                <a16:creationId xmlns:a16="http://schemas.microsoft.com/office/drawing/2014/main" id="{1264138B-3B02-BA6B-3622-49D99E130481}"/>
              </a:ext>
            </a:extLst>
          </p:cNvPr>
          <p:cNvSpPr txBox="1"/>
          <p:nvPr/>
        </p:nvSpPr>
        <p:spPr>
          <a:xfrm>
            <a:off x="207858" y="1122555"/>
            <a:ext cx="5744513"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solidFill>
                  <a:schemeClr val="bg1"/>
                </a:solidFill>
                <a:ea typeface="Calibri"/>
                <a:cs typeface="Calibri"/>
              </a:rPr>
              <a:t>AI  transforming Urban life ,especially in transportation.</a:t>
            </a:r>
          </a:p>
          <a:p>
            <a:pPr marL="285750" indent="-285750">
              <a:buFont typeface="Arial"/>
              <a:buChar char="•"/>
            </a:pPr>
            <a:endParaRPr lang="en-US" sz="2400" b="1" dirty="0">
              <a:solidFill>
                <a:schemeClr val="bg1"/>
              </a:solidFill>
              <a:ea typeface="Calibri"/>
              <a:cs typeface="Calibri"/>
            </a:endParaRPr>
          </a:p>
          <a:p>
            <a:pPr marL="285750" indent="-285750">
              <a:buFont typeface="Arial"/>
              <a:buChar char="•"/>
            </a:pPr>
            <a:r>
              <a:rPr lang="en-US" sz="2400" b="1" dirty="0">
                <a:solidFill>
                  <a:schemeClr val="bg1"/>
                </a:solidFill>
                <a:ea typeface="Calibri"/>
                <a:cs typeface="Calibri"/>
              </a:rPr>
              <a:t>Smart systems reduce congestion, pollution , and delays.</a:t>
            </a:r>
          </a:p>
          <a:p>
            <a:endParaRPr lang="en-US" sz="2400" b="1" dirty="0">
              <a:solidFill>
                <a:schemeClr val="bg1"/>
              </a:solidFill>
              <a:ea typeface="Calibri"/>
              <a:cs typeface="Calibri"/>
            </a:endParaRPr>
          </a:p>
          <a:p>
            <a:pPr marL="285750" indent="-285750">
              <a:buFont typeface="Arial"/>
              <a:buChar char="•"/>
            </a:pPr>
            <a:r>
              <a:rPr lang="en-US" sz="2400" b="1" dirty="0">
                <a:solidFill>
                  <a:schemeClr val="bg1"/>
                </a:solidFill>
                <a:ea typeface="Calibri"/>
                <a:cs typeface="Calibri"/>
              </a:rPr>
              <a:t>Real- world example like Singapore, DeepMind , and Tesla prove AI effectiveness.</a:t>
            </a:r>
          </a:p>
          <a:p>
            <a:endParaRPr lang="en-US" sz="2400" b="1" dirty="0">
              <a:solidFill>
                <a:schemeClr val="bg1"/>
              </a:solidFill>
              <a:ea typeface="Calibri"/>
              <a:cs typeface="Calibri"/>
            </a:endParaRPr>
          </a:p>
          <a:p>
            <a:pPr marL="285750" indent="-285750">
              <a:buFont typeface="Arial"/>
              <a:buChar char="•"/>
            </a:pPr>
            <a:r>
              <a:rPr lang="en-US" sz="2400" b="1" dirty="0">
                <a:solidFill>
                  <a:schemeClr val="bg1"/>
                </a:solidFill>
                <a:ea typeface="Calibri"/>
                <a:cs typeface="Calibri"/>
              </a:rPr>
              <a:t>To succeed, smart cities must balance innovation ,privacy, and sustainability. </a:t>
            </a:r>
          </a:p>
          <a:p>
            <a:pPr marL="285750" indent="-285750">
              <a:buFont typeface="Arial"/>
              <a:buChar char="•"/>
            </a:pPr>
            <a:endParaRPr lang="en-US" sz="2400" b="1" dirty="0">
              <a:solidFill>
                <a:schemeClr val="bg1"/>
              </a:solidFill>
              <a:ea typeface="Calibri"/>
              <a:cs typeface="Calibri"/>
            </a:endParaRPr>
          </a:p>
          <a:p>
            <a:pPr marL="285750" indent="-285750">
              <a:buFont typeface="Arial"/>
              <a:buChar char="•"/>
            </a:pPr>
            <a:endParaRPr lang="en-US" sz="2400" b="1" dirty="0">
              <a:solidFill>
                <a:schemeClr val="bg1"/>
              </a:solidFill>
              <a:ea typeface="Calibri"/>
              <a:cs typeface="Calibri"/>
            </a:endParaRPr>
          </a:p>
          <a:p>
            <a:endParaRPr lang="en-US" sz="2400" b="1" dirty="0">
              <a:solidFill>
                <a:schemeClr val="bg1"/>
              </a:solidFill>
              <a:ea typeface="Calibri"/>
              <a:cs typeface="Calibri"/>
            </a:endParaRPr>
          </a:p>
          <a:p>
            <a:pPr marL="285750" indent="-285750">
              <a:buFont typeface="Arial"/>
              <a:buChar char="•"/>
            </a:pPr>
            <a:r>
              <a:rPr lang="en-US" sz="2400" b="1" dirty="0">
                <a:solidFill>
                  <a:schemeClr val="bg1"/>
                </a:solidFill>
                <a:ea typeface="Calibri"/>
                <a:cs typeface="Calibri"/>
              </a:rPr>
              <a:t>A smart city is not just connected – its responsive and responsible.</a:t>
            </a:r>
          </a:p>
          <a:p>
            <a:endParaRPr lang="en-US" dirty="0">
              <a:solidFill>
                <a:schemeClr val="bg1"/>
              </a:solidFill>
              <a:ea typeface="Calibri"/>
              <a:cs typeface="Calibri"/>
            </a:endParaRPr>
          </a:p>
        </p:txBody>
      </p:sp>
      <p:pic>
        <p:nvPicPr>
          <p:cNvPr id="5" name="Picture 4" descr="preencoded.png">
            <a:extLst>
              <a:ext uri="{FF2B5EF4-FFF2-40B4-BE49-F238E27FC236}">
                <a16:creationId xmlns:a16="http://schemas.microsoft.com/office/drawing/2014/main" id="{E035370E-229D-2962-EBE6-9F09F2B9F75E}"/>
              </a:ext>
            </a:extLst>
          </p:cNvPr>
          <p:cNvPicPr>
            <a:picLocks noChangeAspect="1"/>
          </p:cNvPicPr>
          <p:nvPr/>
        </p:nvPicPr>
        <p:blipFill>
          <a:blip r:embed="rId3"/>
          <a:stretch>
            <a:fillRect/>
          </a:stretch>
        </p:blipFill>
        <p:spPr>
          <a:xfrm>
            <a:off x="6376416" y="0"/>
            <a:ext cx="8253984"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68829" y="456529"/>
            <a:ext cx="7905393" cy="699254"/>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Barlow Medium" pitchFamily="34" charset="0"/>
                <a:ea typeface="Barlow Medium" pitchFamily="34" charset="-122"/>
                <a:cs typeface="Barlow Medium" pitchFamily="34" charset="-120"/>
              </a:rPr>
              <a:t>References &amp; Acknowledgments</a:t>
            </a:r>
            <a:endParaRPr lang="en-US" sz="4400" dirty="0"/>
          </a:p>
        </p:txBody>
      </p:sp>
      <p:sp>
        <p:nvSpPr>
          <p:cNvPr id="3" name="Text 1"/>
          <p:cNvSpPr/>
          <p:nvPr/>
        </p:nvSpPr>
        <p:spPr>
          <a:xfrm>
            <a:off x="211990" y="1269005"/>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u="sng" dirty="0">
                <a:solidFill>
                  <a:srgbClr val="F65F62"/>
                </a:solidFill>
                <a:latin typeface="Barlow" pitchFamily="34" charset="0"/>
                <a:ea typeface="Barlow" pitchFamily="34" charset="-122"/>
                <a:cs typeface="Barlow" pitchFamily="34" charset="-120"/>
                <a:hlinkClick r:id="rId3">
                  <a:extLst>
                    <a:ext uri="{A12FA001-AC4F-418D-AE19-62706E023703}">
                      <ahyp:hlinkClr xmlns:ahyp="http://schemas.microsoft.com/office/drawing/2018/hyperlinkcolor" val="tx"/>
                    </a:ext>
                  </a:extLst>
                </a:hlinkClick>
              </a:rPr>
              <a:t>DeepMind Smart Traffic. (2022). https://www.deepmind.com/blog/smart-traffic-lights</a:t>
            </a:r>
            <a:endParaRPr lang="en-US" sz="1950" dirty="0"/>
          </a:p>
        </p:txBody>
      </p:sp>
      <p:sp>
        <p:nvSpPr>
          <p:cNvPr id="4" name="Text 2"/>
          <p:cNvSpPr/>
          <p:nvPr/>
        </p:nvSpPr>
        <p:spPr>
          <a:xfrm>
            <a:off x="211990" y="1860380"/>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u="sng" dirty="0">
                <a:solidFill>
                  <a:srgbClr val="F65F62"/>
                </a:solidFill>
                <a:latin typeface="Barlow" pitchFamily="34" charset="0"/>
                <a:ea typeface="Barlow" pitchFamily="34" charset="-122"/>
                <a:cs typeface="Barlow" pitchFamily="34" charset="-120"/>
                <a:hlinkClick r:id="rId4">
                  <a:extLst>
                    <a:ext uri="{A12FA001-AC4F-418D-AE19-62706E023703}">
                      <ahyp:hlinkClr xmlns:ahyp="http://schemas.microsoft.com/office/drawing/2018/hyperlinkcolor" val="tx"/>
                    </a:ext>
                  </a:extLst>
                </a:hlinkClick>
              </a:rPr>
              <a:t>Siemens Mobility AI. (2021). https://www.mobility.siemens.com/global/en.html</a:t>
            </a:r>
            <a:endParaRPr lang="en-US" sz="1950" dirty="0"/>
          </a:p>
        </p:txBody>
      </p:sp>
      <p:sp>
        <p:nvSpPr>
          <p:cNvPr id="5" name="Text 3"/>
          <p:cNvSpPr/>
          <p:nvPr/>
        </p:nvSpPr>
        <p:spPr>
          <a:xfrm>
            <a:off x="211990" y="2451755"/>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u="sng" dirty="0">
                <a:solidFill>
                  <a:srgbClr val="F65F62"/>
                </a:solidFill>
                <a:latin typeface="Barlow" pitchFamily="34" charset="0"/>
                <a:ea typeface="Barlow" pitchFamily="34" charset="-122"/>
                <a:cs typeface="Barlow" pitchFamily="34" charset="-120"/>
                <a:hlinkClick r:id="rId5">
                  <a:extLst>
                    <a:ext uri="{A12FA001-AC4F-418D-AE19-62706E023703}">
                      <ahyp:hlinkClr xmlns:ahyp="http://schemas.microsoft.com/office/drawing/2018/hyperlinkcolor" val="tx"/>
                    </a:ext>
                  </a:extLst>
                </a:hlinkClick>
              </a:rPr>
              <a:t>Tesla Autopilot. (2023). https://www.tesla.com/autopilot</a:t>
            </a:r>
            <a:endParaRPr lang="en-US" sz="1950" dirty="0"/>
          </a:p>
        </p:txBody>
      </p:sp>
      <p:sp>
        <p:nvSpPr>
          <p:cNvPr id="6" name="Text 4"/>
          <p:cNvSpPr/>
          <p:nvPr/>
        </p:nvSpPr>
        <p:spPr>
          <a:xfrm>
            <a:off x="211990" y="2987374"/>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u="sng" dirty="0">
                <a:solidFill>
                  <a:srgbClr val="F65F62"/>
                </a:solidFill>
                <a:latin typeface="Barlow" pitchFamily="34" charset="0"/>
                <a:ea typeface="Barlow" pitchFamily="34" charset="-122"/>
                <a:cs typeface="Barlow" pitchFamily="34" charset="-120"/>
                <a:hlinkClick r:id="rId6">
                  <a:extLst>
                    <a:ext uri="{A12FA001-AC4F-418D-AE19-62706E023703}">
                      <ahyp:hlinkClr xmlns:ahyp="http://schemas.microsoft.com/office/drawing/2018/hyperlinkcolor" val="tx"/>
                    </a:ext>
                  </a:extLst>
                </a:hlinkClick>
              </a:rPr>
              <a:t>Singapore Smart Transport. (2020). https://www.lta.gov.sg</a:t>
            </a:r>
            <a:endParaRPr lang="en-US" sz="1950" dirty="0"/>
          </a:p>
        </p:txBody>
      </p:sp>
      <p:sp>
        <p:nvSpPr>
          <p:cNvPr id="7" name="Text 5"/>
          <p:cNvSpPr/>
          <p:nvPr/>
        </p:nvSpPr>
        <p:spPr>
          <a:xfrm>
            <a:off x="211990" y="3712563"/>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5E0DF"/>
                </a:solidFill>
                <a:latin typeface="Barlow" pitchFamily="34" charset="0"/>
                <a:ea typeface="Barlow" pitchFamily="34" charset="-122"/>
                <a:cs typeface="Barlow" pitchFamily="34" charset="-120"/>
              </a:rPr>
              <a:t>Waze Traffic AI. (2022). https://www.waze.com</a:t>
            </a:r>
            <a:endParaRPr lang="en-US" sz="1950" dirty="0"/>
          </a:p>
        </p:txBody>
      </p:sp>
      <p:sp>
        <p:nvSpPr>
          <p:cNvPr id="8" name="TextBox 7">
            <a:extLst>
              <a:ext uri="{FF2B5EF4-FFF2-40B4-BE49-F238E27FC236}">
                <a16:creationId xmlns:a16="http://schemas.microsoft.com/office/drawing/2014/main" id="{B4F009B7-4564-0EE8-75AA-C598BE023C2E}"/>
              </a:ext>
            </a:extLst>
          </p:cNvPr>
          <p:cNvSpPr txBox="1"/>
          <p:nvPr/>
        </p:nvSpPr>
        <p:spPr>
          <a:xfrm>
            <a:off x="116717" y="4308237"/>
            <a:ext cx="94785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i="1" dirty="0">
                <a:solidFill>
                  <a:schemeClr val="bg1"/>
                </a:solidFill>
                <a:ea typeface="+mn-lt"/>
                <a:cs typeface="+mn-lt"/>
              </a:rPr>
              <a:t>International Case Studies of Smart Cities - IADB Publications</a:t>
            </a:r>
            <a:r>
              <a:rPr lang="en-US" dirty="0">
                <a:solidFill>
                  <a:schemeClr val="bg1"/>
                </a:solidFill>
                <a:ea typeface="+mn-lt"/>
                <a:cs typeface="+mn-lt"/>
              </a:rPr>
              <a:t>, publications.iadb.org/publications/</a:t>
            </a:r>
            <a:r>
              <a:rPr lang="en-US" err="1">
                <a:solidFill>
                  <a:schemeClr val="bg1"/>
                </a:solidFill>
                <a:ea typeface="+mn-lt"/>
                <a:cs typeface="+mn-lt"/>
              </a:rPr>
              <a:t>english</a:t>
            </a:r>
            <a:r>
              <a:rPr lang="en-US" dirty="0">
                <a:solidFill>
                  <a:schemeClr val="bg1"/>
                </a:solidFill>
                <a:ea typeface="+mn-lt"/>
                <a:cs typeface="+mn-lt"/>
              </a:rPr>
              <a:t>/document/International-Case-Studies-of-Smart-Cities-Singapore-Republic-of-Singapore.pdf. Accessed 23 June 2025. </a:t>
            </a:r>
            <a:endParaRPr lang="en-US">
              <a:solidFill>
                <a:schemeClr val="bg1"/>
              </a:solidFill>
              <a:ea typeface="Calibri"/>
              <a:cs typeface="Calibri"/>
            </a:endParaRPr>
          </a:p>
          <a:p>
            <a:pPr algn="l"/>
            <a:endParaRPr lang="en-US" dirty="0">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733663"/>
            <a:ext cx="7265551" cy="664369"/>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Barlow Medium" pitchFamily="34" charset="0"/>
                <a:ea typeface="Barlow Medium" pitchFamily="34" charset="-122"/>
                <a:cs typeface="Barlow Medium" pitchFamily="34" charset="-120"/>
              </a:rPr>
              <a:t>Domain Overview &amp; Importance</a:t>
            </a:r>
            <a:endParaRPr lang="en-US" sz="4150" dirty="0"/>
          </a:p>
        </p:txBody>
      </p:sp>
      <p:sp>
        <p:nvSpPr>
          <p:cNvPr id="3" name="Shape 1"/>
          <p:cNvSpPr/>
          <p:nvPr/>
        </p:nvSpPr>
        <p:spPr>
          <a:xfrm>
            <a:off x="881063" y="1876306"/>
            <a:ext cx="538043" cy="538043"/>
          </a:xfrm>
          <a:prstGeom prst="roundRect">
            <a:avLst>
              <a:gd name="adj" fmla="val 18670"/>
            </a:avLst>
          </a:prstGeom>
          <a:solidFill>
            <a:srgbClr val="790709"/>
          </a:solidFill>
          <a:ln w="7620">
            <a:solidFill>
              <a:srgbClr val="922022"/>
            </a:solidFill>
            <a:prstDash val="solid"/>
          </a:ln>
        </p:spPr>
      </p:sp>
      <p:sp>
        <p:nvSpPr>
          <p:cNvPr id="4" name="Text 2"/>
          <p:cNvSpPr/>
          <p:nvPr/>
        </p:nvSpPr>
        <p:spPr>
          <a:xfrm>
            <a:off x="1658183" y="1953935"/>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Smart cities use technology to improve urban life and efficiency.</a:t>
            </a:r>
            <a:endParaRPr lang="en-US" sz="1850" dirty="0"/>
          </a:p>
        </p:txBody>
      </p:sp>
      <p:sp>
        <p:nvSpPr>
          <p:cNvPr id="5" name="Shape 3"/>
          <p:cNvSpPr/>
          <p:nvPr/>
        </p:nvSpPr>
        <p:spPr>
          <a:xfrm>
            <a:off x="881063" y="2892623"/>
            <a:ext cx="538043" cy="538043"/>
          </a:xfrm>
          <a:prstGeom prst="roundRect">
            <a:avLst>
              <a:gd name="adj" fmla="val 18670"/>
            </a:avLst>
          </a:prstGeom>
          <a:solidFill>
            <a:srgbClr val="790709"/>
          </a:solidFill>
          <a:ln w="7620">
            <a:solidFill>
              <a:srgbClr val="922022"/>
            </a:solidFill>
            <a:prstDash val="solid"/>
          </a:ln>
        </p:spPr>
      </p:sp>
      <p:sp>
        <p:nvSpPr>
          <p:cNvPr id="6" name="Text 4"/>
          <p:cNvSpPr/>
          <p:nvPr/>
        </p:nvSpPr>
        <p:spPr>
          <a:xfrm>
            <a:off x="1658183" y="2970252"/>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Transportation is a key pillar of city infrastructure and daily life.</a:t>
            </a:r>
            <a:endParaRPr lang="en-US" sz="1850" dirty="0"/>
          </a:p>
        </p:txBody>
      </p:sp>
      <p:sp>
        <p:nvSpPr>
          <p:cNvPr id="7" name="Shape 5"/>
          <p:cNvSpPr/>
          <p:nvPr/>
        </p:nvSpPr>
        <p:spPr>
          <a:xfrm>
            <a:off x="881063" y="3908941"/>
            <a:ext cx="538043" cy="538043"/>
          </a:xfrm>
          <a:prstGeom prst="roundRect">
            <a:avLst>
              <a:gd name="adj" fmla="val 18670"/>
            </a:avLst>
          </a:prstGeom>
          <a:solidFill>
            <a:srgbClr val="790709"/>
          </a:solidFill>
          <a:ln w="7620">
            <a:solidFill>
              <a:srgbClr val="922022"/>
            </a:solidFill>
            <a:prstDash val="solid"/>
          </a:ln>
        </p:spPr>
      </p:sp>
      <p:sp>
        <p:nvSpPr>
          <p:cNvPr id="8" name="Text 6"/>
          <p:cNvSpPr/>
          <p:nvPr/>
        </p:nvSpPr>
        <p:spPr>
          <a:xfrm>
            <a:off x="1658183" y="3986570"/>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Cities face congestion, pollution, and safety challenges.</a:t>
            </a:r>
            <a:endParaRPr lang="en-US" sz="1850" dirty="0"/>
          </a:p>
        </p:txBody>
      </p:sp>
      <p:sp>
        <p:nvSpPr>
          <p:cNvPr id="9" name="Shape 7"/>
          <p:cNvSpPr/>
          <p:nvPr/>
        </p:nvSpPr>
        <p:spPr>
          <a:xfrm>
            <a:off x="881063" y="4925258"/>
            <a:ext cx="538043" cy="538043"/>
          </a:xfrm>
          <a:prstGeom prst="roundRect">
            <a:avLst>
              <a:gd name="adj" fmla="val 18670"/>
            </a:avLst>
          </a:prstGeom>
          <a:solidFill>
            <a:srgbClr val="790709"/>
          </a:solidFill>
          <a:ln w="7620">
            <a:solidFill>
              <a:srgbClr val="922022"/>
            </a:solidFill>
            <a:prstDash val="solid"/>
          </a:ln>
        </p:spPr>
      </p:sp>
      <p:sp>
        <p:nvSpPr>
          <p:cNvPr id="10" name="Text 8"/>
          <p:cNvSpPr/>
          <p:nvPr/>
        </p:nvSpPr>
        <p:spPr>
          <a:xfrm>
            <a:off x="1658183" y="5002887"/>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Urbanization increases pressure on transport systems.</a:t>
            </a:r>
            <a:endParaRPr lang="en-US" sz="1850" dirty="0"/>
          </a:p>
        </p:txBody>
      </p:sp>
      <p:sp>
        <p:nvSpPr>
          <p:cNvPr id="11" name="Shape 9"/>
          <p:cNvSpPr/>
          <p:nvPr/>
        </p:nvSpPr>
        <p:spPr>
          <a:xfrm>
            <a:off x="881063" y="5941576"/>
            <a:ext cx="538043" cy="538043"/>
          </a:xfrm>
          <a:prstGeom prst="roundRect">
            <a:avLst>
              <a:gd name="adj" fmla="val 18670"/>
            </a:avLst>
          </a:prstGeom>
          <a:solidFill>
            <a:srgbClr val="790709"/>
          </a:solidFill>
          <a:ln w="7620">
            <a:solidFill>
              <a:srgbClr val="922022"/>
            </a:solidFill>
            <a:prstDash val="solid"/>
          </a:ln>
        </p:spPr>
      </p:sp>
      <p:sp>
        <p:nvSpPr>
          <p:cNvPr id="12" name="Text 10"/>
          <p:cNvSpPr/>
          <p:nvPr/>
        </p:nvSpPr>
        <p:spPr>
          <a:xfrm>
            <a:off x="1658183" y="6019205"/>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AI can optimize traffic, safety, and sustainability.</a:t>
            </a:r>
            <a:endParaRPr lang="en-US" sz="1850" dirty="0"/>
          </a:p>
        </p:txBody>
      </p:sp>
      <p:sp>
        <p:nvSpPr>
          <p:cNvPr id="13" name="Shape 11"/>
          <p:cNvSpPr/>
          <p:nvPr/>
        </p:nvSpPr>
        <p:spPr>
          <a:xfrm>
            <a:off x="881063" y="6957893"/>
            <a:ext cx="538043" cy="538043"/>
          </a:xfrm>
          <a:prstGeom prst="roundRect">
            <a:avLst>
              <a:gd name="adj" fmla="val 18670"/>
            </a:avLst>
          </a:prstGeom>
          <a:solidFill>
            <a:srgbClr val="790709"/>
          </a:solidFill>
          <a:ln w="7620">
            <a:solidFill>
              <a:srgbClr val="922022"/>
            </a:solidFill>
            <a:prstDash val="solid"/>
          </a:ln>
        </p:spPr>
      </p:sp>
      <p:sp>
        <p:nvSpPr>
          <p:cNvPr id="14" name="Text 12"/>
          <p:cNvSpPr/>
          <p:nvPr/>
        </p:nvSpPr>
        <p:spPr>
          <a:xfrm>
            <a:off x="1658183" y="7035522"/>
            <a:ext cx="12091154" cy="382667"/>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Better systems mean improved mobility and quality of life.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781883"/>
            <a:ext cx="4755475" cy="594360"/>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Barlow Medium" pitchFamily="34" charset="0"/>
                <a:ea typeface="Barlow Medium" pitchFamily="34" charset="-122"/>
                <a:cs typeface="Barlow Medium" pitchFamily="34" charset="-120"/>
              </a:rPr>
              <a:t>AI Use Case Motivation</a:t>
            </a:r>
            <a:endParaRPr lang="en-US" sz="3700" dirty="0"/>
          </a:p>
        </p:txBody>
      </p:sp>
      <p:pic>
        <p:nvPicPr>
          <p:cNvPr id="3" name="Image 0" descr="preencoded.png"/>
          <p:cNvPicPr>
            <a:picLocks noChangeAspect="1"/>
          </p:cNvPicPr>
          <p:nvPr/>
        </p:nvPicPr>
        <p:blipFill>
          <a:blip r:embed="rId3"/>
          <a:stretch>
            <a:fillRect/>
          </a:stretch>
        </p:blipFill>
        <p:spPr>
          <a:xfrm>
            <a:off x="881063" y="1937980"/>
            <a:ext cx="6173153" cy="3703796"/>
          </a:xfrm>
          <a:prstGeom prst="rect">
            <a:avLst/>
          </a:prstGeom>
        </p:spPr>
      </p:pic>
      <p:sp>
        <p:nvSpPr>
          <p:cNvPr id="4" name="Shape 1"/>
          <p:cNvSpPr/>
          <p:nvPr/>
        </p:nvSpPr>
        <p:spPr>
          <a:xfrm>
            <a:off x="7583805" y="1937980"/>
            <a:ext cx="481489" cy="481489"/>
          </a:xfrm>
          <a:prstGeom prst="roundRect">
            <a:avLst>
              <a:gd name="adj" fmla="val 18667"/>
            </a:avLst>
          </a:prstGeom>
          <a:solidFill>
            <a:srgbClr val="790709"/>
          </a:solidFill>
          <a:ln w="7620">
            <a:solidFill>
              <a:srgbClr val="922022"/>
            </a:solidFill>
            <a:prstDash val="solid"/>
          </a:ln>
        </p:spPr>
      </p:sp>
      <p:sp>
        <p:nvSpPr>
          <p:cNvPr id="5" name="Text 2"/>
          <p:cNvSpPr/>
          <p:nvPr/>
        </p:nvSpPr>
        <p:spPr>
          <a:xfrm>
            <a:off x="8279249" y="2007513"/>
            <a:ext cx="5477708" cy="342305"/>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Traffic congestion leads to lost time and fuel.</a:t>
            </a:r>
            <a:endParaRPr lang="en-US" sz="1650" dirty="0"/>
          </a:p>
        </p:txBody>
      </p:sp>
      <p:sp>
        <p:nvSpPr>
          <p:cNvPr id="6" name="Shape 3"/>
          <p:cNvSpPr/>
          <p:nvPr/>
        </p:nvSpPr>
        <p:spPr>
          <a:xfrm>
            <a:off x="7583805" y="2847380"/>
            <a:ext cx="481489" cy="481489"/>
          </a:xfrm>
          <a:prstGeom prst="roundRect">
            <a:avLst>
              <a:gd name="adj" fmla="val 18667"/>
            </a:avLst>
          </a:prstGeom>
          <a:solidFill>
            <a:srgbClr val="790709"/>
          </a:solidFill>
          <a:ln w="7620">
            <a:solidFill>
              <a:srgbClr val="922022"/>
            </a:solidFill>
            <a:prstDash val="solid"/>
          </a:ln>
        </p:spPr>
      </p:sp>
      <p:sp>
        <p:nvSpPr>
          <p:cNvPr id="7" name="Text 4"/>
          <p:cNvSpPr/>
          <p:nvPr/>
        </p:nvSpPr>
        <p:spPr>
          <a:xfrm>
            <a:off x="8279249" y="2916912"/>
            <a:ext cx="5477708"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Public transport suffers from inefficiency and poor planning.</a:t>
            </a:r>
            <a:endParaRPr lang="en-US" sz="1650" dirty="0"/>
          </a:p>
        </p:txBody>
      </p:sp>
      <p:sp>
        <p:nvSpPr>
          <p:cNvPr id="8" name="Shape 5"/>
          <p:cNvSpPr/>
          <p:nvPr/>
        </p:nvSpPr>
        <p:spPr>
          <a:xfrm>
            <a:off x="7583805" y="4029432"/>
            <a:ext cx="481489" cy="481489"/>
          </a:xfrm>
          <a:prstGeom prst="roundRect">
            <a:avLst>
              <a:gd name="adj" fmla="val 18667"/>
            </a:avLst>
          </a:prstGeom>
          <a:solidFill>
            <a:srgbClr val="790709"/>
          </a:solidFill>
          <a:ln w="7620">
            <a:solidFill>
              <a:srgbClr val="922022"/>
            </a:solidFill>
            <a:prstDash val="solid"/>
          </a:ln>
        </p:spPr>
      </p:sp>
      <p:sp>
        <p:nvSpPr>
          <p:cNvPr id="9" name="Text 6"/>
          <p:cNvSpPr/>
          <p:nvPr/>
        </p:nvSpPr>
        <p:spPr>
          <a:xfrm>
            <a:off x="8279249" y="4098965"/>
            <a:ext cx="5477708" cy="342305"/>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Traditional traffic systems lack adaptability.</a:t>
            </a:r>
            <a:endParaRPr lang="en-US" sz="1650" dirty="0"/>
          </a:p>
        </p:txBody>
      </p:sp>
      <p:sp>
        <p:nvSpPr>
          <p:cNvPr id="10" name="Shape 7"/>
          <p:cNvSpPr/>
          <p:nvPr/>
        </p:nvSpPr>
        <p:spPr>
          <a:xfrm>
            <a:off x="7583805" y="4938832"/>
            <a:ext cx="481489" cy="481489"/>
          </a:xfrm>
          <a:prstGeom prst="roundRect">
            <a:avLst>
              <a:gd name="adj" fmla="val 18667"/>
            </a:avLst>
          </a:prstGeom>
          <a:solidFill>
            <a:srgbClr val="790709"/>
          </a:solidFill>
          <a:ln w="7620">
            <a:solidFill>
              <a:srgbClr val="922022"/>
            </a:solidFill>
            <a:prstDash val="solid"/>
          </a:ln>
        </p:spPr>
      </p:sp>
      <p:sp>
        <p:nvSpPr>
          <p:cNvPr id="11" name="Text 8"/>
          <p:cNvSpPr/>
          <p:nvPr/>
        </p:nvSpPr>
        <p:spPr>
          <a:xfrm>
            <a:off x="8279249" y="5008364"/>
            <a:ext cx="5477708" cy="342305"/>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Road safety remains a global concern.</a:t>
            </a:r>
            <a:endParaRPr lang="en-US" sz="1650" dirty="0"/>
          </a:p>
        </p:txBody>
      </p:sp>
      <p:sp>
        <p:nvSpPr>
          <p:cNvPr id="12" name="Shape 9"/>
          <p:cNvSpPr/>
          <p:nvPr/>
        </p:nvSpPr>
        <p:spPr>
          <a:xfrm>
            <a:off x="7583805" y="5848231"/>
            <a:ext cx="481489" cy="481489"/>
          </a:xfrm>
          <a:prstGeom prst="roundRect">
            <a:avLst>
              <a:gd name="adj" fmla="val 18667"/>
            </a:avLst>
          </a:prstGeom>
          <a:solidFill>
            <a:srgbClr val="790709"/>
          </a:solidFill>
          <a:ln w="7620">
            <a:solidFill>
              <a:srgbClr val="922022"/>
            </a:solidFill>
            <a:prstDash val="solid"/>
          </a:ln>
        </p:spPr>
      </p:sp>
      <p:sp>
        <p:nvSpPr>
          <p:cNvPr id="13" name="Text 10"/>
          <p:cNvSpPr/>
          <p:nvPr/>
        </p:nvSpPr>
        <p:spPr>
          <a:xfrm>
            <a:off x="8279249" y="5917763"/>
            <a:ext cx="5477708" cy="342305"/>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AI enables predictive, real-time traffic management.</a:t>
            </a:r>
            <a:endParaRPr lang="en-US" sz="1650" dirty="0"/>
          </a:p>
        </p:txBody>
      </p:sp>
      <p:sp>
        <p:nvSpPr>
          <p:cNvPr id="14" name="Text 11"/>
          <p:cNvSpPr/>
          <p:nvPr/>
        </p:nvSpPr>
        <p:spPr>
          <a:xfrm>
            <a:off x="7583805" y="6570464"/>
            <a:ext cx="6173153"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Example: Google DeepMind's AI reduced traffic signal wait times in the UK by up to 30%.</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901660"/>
            <a:ext cx="5594747" cy="699254"/>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Barlow Medium" pitchFamily="34" charset="0"/>
                <a:ea typeface="Barlow Medium" pitchFamily="34" charset="-122"/>
                <a:cs typeface="Barlow Medium" pitchFamily="34" charset="-120"/>
              </a:rPr>
              <a:t>AI Techniques Used</a:t>
            </a:r>
            <a:endParaRPr lang="en-US" sz="4400" dirty="0"/>
          </a:p>
        </p:txBody>
      </p:sp>
      <p:pic>
        <p:nvPicPr>
          <p:cNvPr id="3" name="Image 0" descr="preencoded.png"/>
          <p:cNvPicPr>
            <a:picLocks noChangeAspect="1"/>
          </p:cNvPicPr>
          <p:nvPr/>
        </p:nvPicPr>
        <p:blipFill>
          <a:blip r:embed="rId3"/>
          <a:stretch>
            <a:fillRect/>
          </a:stretch>
        </p:blipFill>
        <p:spPr>
          <a:xfrm>
            <a:off x="881063" y="2104430"/>
            <a:ext cx="629364" cy="629364"/>
          </a:xfrm>
          <a:prstGeom prst="rect">
            <a:avLst/>
          </a:prstGeom>
        </p:spPr>
      </p:pic>
      <p:sp>
        <p:nvSpPr>
          <p:cNvPr id="4" name="Text 1"/>
          <p:cNvSpPr/>
          <p:nvPr/>
        </p:nvSpPr>
        <p:spPr>
          <a:xfrm>
            <a:off x="1825109" y="2253853"/>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Machine Learning (ML)</a:t>
            </a:r>
            <a:endParaRPr lang="en-US" sz="2200" dirty="0"/>
          </a:p>
        </p:txBody>
      </p:sp>
      <p:sp>
        <p:nvSpPr>
          <p:cNvPr id="5" name="Text 2"/>
          <p:cNvSpPr/>
          <p:nvPr/>
        </p:nvSpPr>
        <p:spPr>
          <a:xfrm>
            <a:off x="1825109" y="2754511"/>
            <a:ext cx="5332690" cy="402908"/>
          </a:xfrm>
          <a:prstGeom prst="rect">
            <a:avLst/>
          </a:prstGeom>
          <a:noFill/>
          <a:ln/>
        </p:spPr>
        <p:txBody>
          <a:bodyPr wrap="non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Predicts traffic flow and demand.</a:t>
            </a:r>
            <a:endParaRPr lang="en-US" sz="1950" dirty="0"/>
          </a:p>
        </p:txBody>
      </p:sp>
      <p:pic>
        <p:nvPicPr>
          <p:cNvPr id="6" name="Image 1" descr="preencoded.png"/>
          <p:cNvPicPr>
            <a:picLocks noChangeAspect="1"/>
          </p:cNvPicPr>
          <p:nvPr/>
        </p:nvPicPr>
        <p:blipFill>
          <a:blip r:embed="rId4"/>
          <a:stretch>
            <a:fillRect/>
          </a:stretch>
        </p:blipFill>
        <p:spPr>
          <a:xfrm>
            <a:off x="7472482" y="2104430"/>
            <a:ext cx="629364" cy="629364"/>
          </a:xfrm>
          <a:prstGeom prst="rect">
            <a:avLst/>
          </a:prstGeom>
        </p:spPr>
      </p:pic>
      <p:sp>
        <p:nvSpPr>
          <p:cNvPr id="7" name="Text 3"/>
          <p:cNvSpPr/>
          <p:nvPr/>
        </p:nvSpPr>
        <p:spPr>
          <a:xfrm>
            <a:off x="8416528" y="2253853"/>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Computer Vision</a:t>
            </a:r>
            <a:endParaRPr lang="en-US" sz="2200" dirty="0"/>
          </a:p>
        </p:txBody>
      </p:sp>
      <p:sp>
        <p:nvSpPr>
          <p:cNvPr id="8" name="Text 4"/>
          <p:cNvSpPr/>
          <p:nvPr/>
        </p:nvSpPr>
        <p:spPr>
          <a:xfrm>
            <a:off x="8416528" y="2754511"/>
            <a:ext cx="5332809" cy="805815"/>
          </a:xfrm>
          <a:prstGeom prst="rect">
            <a:avLst/>
          </a:prstGeom>
          <a:noFill/>
          <a:ln/>
        </p:spPr>
        <p:txBody>
          <a:bodyPr wrap="squar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Detects accidents, violations, and pedestrian activity.</a:t>
            </a:r>
            <a:endParaRPr lang="en-US" sz="1950" dirty="0"/>
          </a:p>
        </p:txBody>
      </p:sp>
      <p:pic>
        <p:nvPicPr>
          <p:cNvPr id="9" name="Image 2" descr="preencoded.png"/>
          <p:cNvPicPr>
            <a:picLocks noChangeAspect="1"/>
          </p:cNvPicPr>
          <p:nvPr/>
        </p:nvPicPr>
        <p:blipFill>
          <a:blip r:embed="rId5"/>
          <a:stretch>
            <a:fillRect/>
          </a:stretch>
        </p:blipFill>
        <p:spPr>
          <a:xfrm>
            <a:off x="881063" y="4189690"/>
            <a:ext cx="629364" cy="629364"/>
          </a:xfrm>
          <a:prstGeom prst="rect">
            <a:avLst/>
          </a:prstGeom>
        </p:spPr>
      </p:pic>
      <p:sp>
        <p:nvSpPr>
          <p:cNvPr id="10" name="Text 5"/>
          <p:cNvSpPr/>
          <p:nvPr/>
        </p:nvSpPr>
        <p:spPr>
          <a:xfrm>
            <a:off x="1825109" y="4339114"/>
            <a:ext cx="3509129"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Reinforcement Learning (RL)</a:t>
            </a:r>
            <a:endParaRPr lang="en-US" sz="2200" dirty="0"/>
          </a:p>
        </p:txBody>
      </p:sp>
      <p:sp>
        <p:nvSpPr>
          <p:cNvPr id="11" name="Text 6"/>
          <p:cNvSpPr/>
          <p:nvPr/>
        </p:nvSpPr>
        <p:spPr>
          <a:xfrm>
            <a:off x="1825109" y="4839772"/>
            <a:ext cx="5332690" cy="402908"/>
          </a:xfrm>
          <a:prstGeom prst="rect">
            <a:avLst/>
          </a:prstGeom>
          <a:noFill/>
          <a:ln/>
        </p:spPr>
        <p:txBody>
          <a:bodyPr wrap="non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Adjusts traffic lights based on conditions.</a:t>
            </a:r>
            <a:endParaRPr lang="en-US" sz="1950" dirty="0"/>
          </a:p>
        </p:txBody>
      </p:sp>
      <p:pic>
        <p:nvPicPr>
          <p:cNvPr id="12" name="Image 3" descr="preencoded.png"/>
          <p:cNvPicPr>
            <a:picLocks noChangeAspect="1"/>
          </p:cNvPicPr>
          <p:nvPr/>
        </p:nvPicPr>
        <p:blipFill>
          <a:blip r:embed="rId6"/>
          <a:stretch>
            <a:fillRect/>
          </a:stretch>
        </p:blipFill>
        <p:spPr>
          <a:xfrm>
            <a:off x="7472482" y="4189690"/>
            <a:ext cx="629364" cy="629364"/>
          </a:xfrm>
          <a:prstGeom prst="rect">
            <a:avLst/>
          </a:prstGeom>
        </p:spPr>
      </p:pic>
      <p:sp>
        <p:nvSpPr>
          <p:cNvPr id="13" name="Text 7"/>
          <p:cNvSpPr/>
          <p:nvPr/>
        </p:nvSpPr>
        <p:spPr>
          <a:xfrm>
            <a:off x="8416528" y="4339114"/>
            <a:ext cx="4306014"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Natural Language Processing (NLP)</a:t>
            </a:r>
            <a:endParaRPr lang="en-US" sz="2200" dirty="0"/>
          </a:p>
        </p:txBody>
      </p:sp>
      <p:sp>
        <p:nvSpPr>
          <p:cNvPr id="14" name="Text 8"/>
          <p:cNvSpPr/>
          <p:nvPr/>
        </p:nvSpPr>
        <p:spPr>
          <a:xfrm>
            <a:off x="8416528" y="4839772"/>
            <a:ext cx="5332809" cy="402908"/>
          </a:xfrm>
          <a:prstGeom prst="rect">
            <a:avLst/>
          </a:prstGeom>
          <a:noFill/>
          <a:ln/>
        </p:spPr>
        <p:txBody>
          <a:bodyPr wrap="non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Powers voice assistants for transit info.</a:t>
            </a:r>
            <a:endParaRPr lang="en-US" sz="1950" dirty="0"/>
          </a:p>
        </p:txBody>
      </p:sp>
      <p:pic>
        <p:nvPicPr>
          <p:cNvPr id="15" name="Image 4" descr="preencoded.png"/>
          <p:cNvPicPr>
            <a:picLocks noChangeAspect="1"/>
          </p:cNvPicPr>
          <p:nvPr/>
        </p:nvPicPr>
        <p:blipFill>
          <a:blip r:embed="rId7"/>
          <a:stretch>
            <a:fillRect/>
          </a:stretch>
        </p:blipFill>
        <p:spPr>
          <a:xfrm>
            <a:off x="881063" y="5872043"/>
            <a:ext cx="629364" cy="629364"/>
          </a:xfrm>
          <a:prstGeom prst="rect">
            <a:avLst/>
          </a:prstGeom>
        </p:spPr>
      </p:pic>
      <p:sp>
        <p:nvSpPr>
          <p:cNvPr id="16" name="Text 9"/>
          <p:cNvSpPr/>
          <p:nvPr/>
        </p:nvSpPr>
        <p:spPr>
          <a:xfrm>
            <a:off x="1825109" y="6021467"/>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Data Fusion</a:t>
            </a:r>
            <a:endParaRPr lang="en-US" sz="2200" dirty="0"/>
          </a:p>
        </p:txBody>
      </p:sp>
      <p:sp>
        <p:nvSpPr>
          <p:cNvPr id="17" name="Text 10"/>
          <p:cNvSpPr/>
          <p:nvPr/>
        </p:nvSpPr>
        <p:spPr>
          <a:xfrm>
            <a:off x="1825109" y="6522125"/>
            <a:ext cx="5332690" cy="805815"/>
          </a:xfrm>
          <a:prstGeom prst="rect">
            <a:avLst/>
          </a:prstGeom>
          <a:noFill/>
          <a:ln/>
        </p:spPr>
        <p:txBody>
          <a:bodyPr wrap="squar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Combines sensors, GPS, and cameras for insights.</a:t>
            </a:r>
            <a:endParaRPr lang="en-US" sz="1950" dirty="0"/>
          </a:p>
        </p:txBody>
      </p:sp>
      <p:pic>
        <p:nvPicPr>
          <p:cNvPr id="18" name="Image 5" descr="preencoded.png"/>
          <p:cNvPicPr>
            <a:picLocks noChangeAspect="1"/>
          </p:cNvPicPr>
          <p:nvPr/>
        </p:nvPicPr>
        <p:blipFill>
          <a:blip r:embed="rId8"/>
          <a:stretch>
            <a:fillRect/>
          </a:stretch>
        </p:blipFill>
        <p:spPr>
          <a:xfrm>
            <a:off x="7472482" y="5872043"/>
            <a:ext cx="629364" cy="629364"/>
          </a:xfrm>
          <a:prstGeom prst="rect">
            <a:avLst/>
          </a:prstGeom>
        </p:spPr>
      </p:pic>
      <p:sp>
        <p:nvSpPr>
          <p:cNvPr id="19" name="Text 11"/>
          <p:cNvSpPr/>
          <p:nvPr/>
        </p:nvSpPr>
        <p:spPr>
          <a:xfrm>
            <a:off x="8416528" y="6021467"/>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Edge AI</a:t>
            </a:r>
            <a:endParaRPr lang="en-US" sz="2200" dirty="0"/>
          </a:p>
        </p:txBody>
      </p:sp>
      <p:sp>
        <p:nvSpPr>
          <p:cNvPr id="20" name="Text 12"/>
          <p:cNvSpPr/>
          <p:nvPr/>
        </p:nvSpPr>
        <p:spPr>
          <a:xfrm>
            <a:off x="8416528" y="6522125"/>
            <a:ext cx="5332809" cy="402908"/>
          </a:xfrm>
          <a:prstGeom prst="rect">
            <a:avLst/>
          </a:prstGeom>
          <a:noFill/>
          <a:ln/>
        </p:spPr>
        <p:txBody>
          <a:bodyPr wrap="non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Runs traffic AI locally for speed and privacy.</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856536"/>
            <a:ext cx="4755475" cy="594360"/>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Barlow Medium" pitchFamily="34" charset="0"/>
                <a:ea typeface="Barlow Medium" pitchFamily="34" charset="-122"/>
                <a:cs typeface="Barlow Medium" pitchFamily="34" charset="-120"/>
              </a:rPr>
              <a:t>Key Applications</a:t>
            </a:r>
            <a:endParaRPr lang="en-US" sz="3700" dirty="0"/>
          </a:p>
        </p:txBody>
      </p:sp>
      <p:sp>
        <p:nvSpPr>
          <p:cNvPr id="5" name="Text 1"/>
          <p:cNvSpPr/>
          <p:nvPr/>
        </p:nvSpPr>
        <p:spPr>
          <a:xfrm>
            <a:off x="7651313" y="1985843"/>
            <a:ext cx="2377678" cy="297180"/>
          </a:xfrm>
          <a:prstGeom prst="rect">
            <a:avLst/>
          </a:prstGeom>
          <a:noFill/>
          <a:ln/>
        </p:spPr>
        <p:txBody>
          <a:bodyPr wrap="none" lIns="0" tIns="0" rIns="0" bIns="0" rtlCol="0" anchor="t"/>
          <a:lstStyle/>
          <a:p>
            <a:pPr marL="0" indent="0" algn="l">
              <a:lnSpc>
                <a:spcPts val="2300"/>
              </a:lnSpc>
              <a:buNone/>
            </a:pPr>
            <a:endParaRPr lang="en-US" sz="1850" dirty="0">
              <a:solidFill>
                <a:srgbClr val="E5E0DF"/>
              </a:solidFill>
              <a:latin typeface="Barlow Medium"/>
            </a:endParaRPr>
          </a:p>
        </p:txBody>
      </p:sp>
      <p:sp>
        <p:nvSpPr>
          <p:cNvPr id="6" name="Text 2"/>
          <p:cNvSpPr/>
          <p:nvPr/>
        </p:nvSpPr>
        <p:spPr>
          <a:xfrm>
            <a:off x="7651313" y="2411373"/>
            <a:ext cx="6098024" cy="342305"/>
          </a:xfrm>
          <a:prstGeom prst="rect">
            <a:avLst/>
          </a:prstGeom>
          <a:noFill/>
          <a:ln/>
        </p:spPr>
        <p:txBody>
          <a:bodyPr wrap="none" lIns="0" tIns="0" rIns="0" bIns="0" rtlCol="0" anchor="t"/>
          <a:lstStyle/>
          <a:p>
            <a:pPr marL="0" indent="0" algn="l">
              <a:lnSpc>
                <a:spcPts val="2650"/>
              </a:lnSpc>
              <a:buNone/>
            </a:pPr>
            <a:endParaRPr lang="en-US" sz="1650">
              <a:solidFill>
                <a:srgbClr val="E5E0DF"/>
              </a:solidFill>
              <a:latin typeface="Barlow"/>
            </a:endParaRPr>
          </a:p>
        </p:txBody>
      </p:sp>
      <p:sp>
        <p:nvSpPr>
          <p:cNvPr id="8" name="Text 3"/>
          <p:cNvSpPr/>
          <p:nvPr/>
        </p:nvSpPr>
        <p:spPr>
          <a:xfrm>
            <a:off x="7651313" y="3269813"/>
            <a:ext cx="2377678" cy="297180"/>
          </a:xfrm>
          <a:prstGeom prst="rect">
            <a:avLst/>
          </a:prstGeom>
          <a:noFill/>
          <a:ln/>
        </p:spPr>
        <p:txBody>
          <a:bodyPr wrap="none" lIns="0" tIns="0" rIns="0" bIns="0" rtlCol="0" anchor="t"/>
          <a:lstStyle/>
          <a:p>
            <a:pPr marL="0" indent="0" algn="l">
              <a:lnSpc>
                <a:spcPts val="2300"/>
              </a:lnSpc>
              <a:buNone/>
            </a:pPr>
            <a:endParaRPr lang="en-US" sz="1850" dirty="0">
              <a:solidFill>
                <a:srgbClr val="E5E0DF"/>
              </a:solidFill>
              <a:latin typeface="Barlow Medium"/>
            </a:endParaRPr>
          </a:p>
        </p:txBody>
      </p:sp>
      <p:sp>
        <p:nvSpPr>
          <p:cNvPr id="9" name="Text 4"/>
          <p:cNvSpPr/>
          <p:nvPr/>
        </p:nvSpPr>
        <p:spPr>
          <a:xfrm>
            <a:off x="7651313" y="3695343"/>
            <a:ext cx="6098024" cy="342305"/>
          </a:xfrm>
          <a:prstGeom prst="rect">
            <a:avLst/>
          </a:prstGeom>
          <a:noFill/>
          <a:ln/>
        </p:spPr>
        <p:txBody>
          <a:bodyPr wrap="none" lIns="0" tIns="0" rIns="0" bIns="0" rtlCol="0" anchor="t"/>
          <a:lstStyle/>
          <a:p>
            <a:pPr marL="0" indent="0" algn="l">
              <a:lnSpc>
                <a:spcPts val="2650"/>
              </a:lnSpc>
              <a:buNone/>
            </a:pPr>
            <a:endParaRPr lang="en-US" sz="1650" dirty="0">
              <a:solidFill>
                <a:srgbClr val="E5E0DF"/>
              </a:solidFill>
              <a:latin typeface="Barlow"/>
            </a:endParaRPr>
          </a:p>
        </p:txBody>
      </p:sp>
      <p:sp>
        <p:nvSpPr>
          <p:cNvPr id="11" name="Text 5"/>
          <p:cNvSpPr/>
          <p:nvPr/>
        </p:nvSpPr>
        <p:spPr>
          <a:xfrm>
            <a:off x="7651313" y="4553783"/>
            <a:ext cx="2377678" cy="297180"/>
          </a:xfrm>
          <a:prstGeom prst="rect">
            <a:avLst/>
          </a:prstGeom>
          <a:noFill/>
          <a:ln/>
        </p:spPr>
        <p:txBody>
          <a:bodyPr wrap="none" lIns="0" tIns="0" rIns="0" bIns="0" rtlCol="0" anchor="t"/>
          <a:lstStyle/>
          <a:p>
            <a:pPr marL="0" indent="0" algn="l">
              <a:lnSpc>
                <a:spcPts val="2300"/>
              </a:lnSpc>
              <a:buNone/>
            </a:pPr>
            <a:endParaRPr lang="en-US" sz="1850" dirty="0">
              <a:solidFill>
                <a:srgbClr val="E5E0DF"/>
              </a:solidFill>
              <a:latin typeface="Barlow Medium"/>
            </a:endParaRPr>
          </a:p>
        </p:txBody>
      </p:sp>
      <p:sp>
        <p:nvSpPr>
          <p:cNvPr id="12" name="Text 6"/>
          <p:cNvSpPr/>
          <p:nvPr/>
        </p:nvSpPr>
        <p:spPr>
          <a:xfrm>
            <a:off x="7651313" y="4979313"/>
            <a:ext cx="6098024" cy="342305"/>
          </a:xfrm>
          <a:prstGeom prst="rect">
            <a:avLst/>
          </a:prstGeom>
          <a:noFill/>
          <a:ln/>
        </p:spPr>
        <p:txBody>
          <a:bodyPr wrap="none" lIns="0" tIns="0" rIns="0" bIns="0" rtlCol="0" anchor="t"/>
          <a:lstStyle/>
          <a:p>
            <a:pPr marL="0" indent="0" algn="l">
              <a:lnSpc>
                <a:spcPts val="2650"/>
              </a:lnSpc>
              <a:buNone/>
            </a:pPr>
            <a:endParaRPr lang="en-US" sz="1650" dirty="0">
              <a:solidFill>
                <a:srgbClr val="E5E0DF"/>
              </a:solidFill>
              <a:latin typeface="Barlow"/>
            </a:endParaRPr>
          </a:p>
        </p:txBody>
      </p:sp>
      <p:sp>
        <p:nvSpPr>
          <p:cNvPr id="13" name="Text 7"/>
          <p:cNvSpPr/>
          <p:nvPr/>
        </p:nvSpPr>
        <p:spPr>
          <a:xfrm>
            <a:off x="6367462" y="5864543"/>
            <a:ext cx="7381875" cy="342305"/>
          </a:xfrm>
          <a:prstGeom prst="rect">
            <a:avLst/>
          </a:prstGeom>
          <a:noFill/>
          <a:ln/>
        </p:spPr>
        <p:txBody>
          <a:bodyPr wrap="none" lIns="0" tIns="0" rIns="0" bIns="0" rtlCol="0" anchor="t"/>
          <a:lstStyle/>
          <a:p>
            <a:pPr marL="0" indent="0" algn="l">
              <a:lnSpc>
                <a:spcPts val="2650"/>
              </a:lnSpc>
              <a:buNone/>
            </a:pPr>
            <a:endParaRPr lang="en-US" sz="1650" dirty="0">
              <a:solidFill>
                <a:srgbClr val="E5E0DF"/>
              </a:solidFill>
              <a:latin typeface="Barlow"/>
            </a:endParaRPr>
          </a:p>
        </p:txBody>
      </p:sp>
      <p:sp>
        <p:nvSpPr>
          <p:cNvPr id="14" name="Text 8"/>
          <p:cNvSpPr/>
          <p:nvPr/>
        </p:nvSpPr>
        <p:spPr>
          <a:xfrm>
            <a:off x="6367462" y="6447592"/>
            <a:ext cx="7381875" cy="342305"/>
          </a:xfrm>
          <a:prstGeom prst="rect">
            <a:avLst/>
          </a:prstGeom>
          <a:noFill/>
          <a:ln/>
        </p:spPr>
        <p:txBody>
          <a:bodyPr wrap="none" lIns="0" tIns="0" rIns="0" bIns="0" rtlCol="0" anchor="t"/>
          <a:lstStyle/>
          <a:p>
            <a:pPr marL="0" indent="0" algn="l">
              <a:lnSpc>
                <a:spcPts val="2650"/>
              </a:lnSpc>
              <a:buNone/>
            </a:pPr>
            <a:endParaRPr lang="en-US" sz="1650" dirty="0">
              <a:solidFill>
                <a:srgbClr val="E5E0DF"/>
              </a:solidFill>
              <a:latin typeface="Barlow"/>
            </a:endParaRPr>
          </a:p>
        </p:txBody>
      </p:sp>
      <p:sp>
        <p:nvSpPr>
          <p:cNvPr id="4" name="TextBox 3">
            <a:extLst>
              <a:ext uri="{FF2B5EF4-FFF2-40B4-BE49-F238E27FC236}">
                <a16:creationId xmlns:a16="http://schemas.microsoft.com/office/drawing/2014/main" id="{8D87D0FA-FFC9-2BFF-0CD0-30A1A705B0D3}"/>
              </a:ext>
            </a:extLst>
          </p:cNvPr>
          <p:cNvSpPr txBox="1"/>
          <p:nvPr/>
        </p:nvSpPr>
        <p:spPr>
          <a:xfrm>
            <a:off x="6205727" y="1694688"/>
            <a:ext cx="50718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ea typeface="Calibri"/>
                <a:cs typeface="Calibri"/>
              </a:rPr>
              <a:t>SINGAPORE Smart City</a:t>
            </a:r>
          </a:p>
        </p:txBody>
      </p:sp>
      <p:sp>
        <p:nvSpPr>
          <p:cNvPr id="10" name="TextBox 9">
            <a:extLst>
              <a:ext uri="{FF2B5EF4-FFF2-40B4-BE49-F238E27FC236}">
                <a16:creationId xmlns:a16="http://schemas.microsoft.com/office/drawing/2014/main" id="{A7AB3508-6EE6-F314-B6BD-42F6039B0C74}"/>
              </a:ext>
            </a:extLst>
          </p:cNvPr>
          <p:cNvSpPr txBox="1"/>
          <p:nvPr/>
        </p:nvSpPr>
        <p:spPr>
          <a:xfrm>
            <a:off x="6194576" y="2406136"/>
            <a:ext cx="768096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solidFill>
                  <a:schemeClr val="bg1"/>
                </a:solidFill>
                <a:ea typeface="Calibri"/>
                <a:cs typeface="Calibri"/>
              </a:rPr>
              <a:t>E-government &amp; Data Integration</a:t>
            </a:r>
            <a:endParaRPr lang="en-US" sz="3200" b="1" dirty="0">
              <a:solidFill>
                <a:schemeClr val="bg1"/>
              </a:solidFill>
              <a:ea typeface="Calibri"/>
              <a:cs typeface="Calibri"/>
            </a:endParaRPr>
          </a:p>
          <a:p>
            <a:r>
              <a:rPr lang="en-US" dirty="0">
                <a:solidFill>
                  <a:schemeClr val="bg1"/>
                </a:solidFill>
                <a:ea typeface="Calibri"/>
                <a:cs typeface="Calibri"/>
              </a:rPr>
              <a:t>Singapore's Smart Nation Platform foster secure Inter- agency data sharing rules rather than centralizing all data. The government has started E- government services </a:t>
            </a:r>
            <a:r>
              <a:rPr lang="en-US">
                <a:solidFill>
                  <a:schemeClr val="bg1"/>
                </a:solidFill>
                <a:ea typeface="Calibri"/>
                <a:cs typeface="Calibri"/>
              </a:rPr>
              <a:t>since 1980s</a:t>
            </a:r>
            <a:r>
              <a:rPr lang="en-US" dirty="0">
                <a:solidFill>
                  <a:schemeClr val="bg1"/>
                </a:solidFill>
                <a:ea typeface="Calibri"/>
                <a:cs typeface="Calibri"/>
              </a:rPr>
              <a:t>, now using the Information and communication Technology (ICT) for broad public administration.</a:t>
            </a:r>
          </a:p>
          <a:p>
            <a:endParaRPr lang="en-US" dirty="0">
              <a:solidFill>
                <a:schemeClr val="bg1"/>
              </a:solidFill>
              <a:ea typeface="Calibri"/>
              <a:cs typeface="Calibri"/>
            </a:endParaRPr>
          </a:p>
          <a:p>
            <a:pPr marL="285750" indent="-285750">
              <a:buFont typeface="Arial"/>
              <a:buChar char="•"/>
            </a:pPr>
            <a:r>
              <a:rPr lang="en-US" sz="2800" b="1" dirty="0">
                <a:solidFill>
                  <a:schemeClr val="bg1"/>
                </a:solidFill>
                <a:ea typeface="Calibri"/>
                <a:cs typeface="Calibri"/>
              </a:rPr>
              <a:t>Smart Energy </a:t>
            </a:r>
          </a:p>
          <a:p>
            <a:r>
              <a:rPr lang="en-US" sz="2000" dirty="0">
                <a:solidFill>
                  <a:schemeClr val="bg1"/>
                </a:solidFill>
                <a:ea typeface="Calibri"/>
                <a:cs typeface="Calibri"/>
              </a:rPr>
              <a:t>Singapore's  aims to be energy-efficient and eco- friendly. With smart sensors embedded inside, household appliance such as lights can be automatically turn off when no one is home, or  For more efficient energy use attempts to improve network operation by (IES) intelligent Energy System such as smart meter.</a:t>
            </a:r>
          </a:p>
          <a:p>
            <a:endParaRPr lang="en-US" dirty="0">
              <a:solidFill>
                <a:schemeClr val="bg1"/>
              </a:solidFill>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48406-F98A-8A01-6C79-D862F42DF0CC}"/>
              </a:ext>
            </a:extLst>
          </p:cNvPr>
          <p:cNvSpPr txBox="1"/>
          <p:nvPr/>
        </p:nvSpPr>
        <p:spPr>
          <a:xfrm>
            <a:off x="207264" y="146304"/>
            <a:ext cx="5986272"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FFFFFF"/>
                </a:solidFill>
                <a:latin typeface="Barlow Medium"/>
              </a:rPr>
              <a:t>Key Applications</a:t>
            </a:r>
            <a:endParaRPr lang="en-US" sz="3700">
              <a:latin typeface="Barlow Medium"/>
            </a:endParaRPr>
          </a:p>
          <a:p>
            <a:pPr algn="l"/>
            <a:endParaRPr lang="en-US" dirty="0">
              <a:ea typeface="Calibri"/>
              <a:cs typeface="Calibri"/>
            </a:endParaRPr>
          </a:p>
        </p:txBody>
      </p:sp>
      <p:sp>
        <p:nvSpPr>
          <p:cNvPr id="3" name="TextBox 2">
            <a:extLst>
              <a:ext uri="{FF2B5EF4-FFF2-40B4-BE49-F238E27FC236}">
                <a16:creationId xmlns:a16="http://schemas.microsoft.com/office/drawing/2014/main" id="{E31EDE6D-1852-2CF9-BD1F-8677832E08E4}"/>
              </a:ext>
            </a:extLst>
          </p:cNvPr>
          <p:cNvSpPr txBox="1"/>
          <p:nvPr/>
        </p:nvSpPr>
        <p:spPr>
          <a:xfrm>
            <a:off x="207264" y="768096"/>
            <a:ext cx="80223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ea typeface="Calibri"/>
                <a:cs typeface="Calibri"/>
              </a:rPr>
              <a:t>Singapore's smart city Transportaion and urban mobility</a:t>
            </a:r>
          </a:p>
        </p:txBody>
      </p:sp>
      <p:sp>
        <p:nvSpPr>
          <p:cNvPr id="5" name="TextBox 4">
            <a:extLst>
              <a:ext uri="{FF2B5EF4-FFF2-40B4-BE49-F238E27FC236}">
                <a16:creationId xmlns:a16="http://schemas.microsoft.com/office/drawing/2014/main" id="{C65928C1-BEC3-3939-B03D-EFEBD14AEC97}"/>
              </a:ext>
            </a:extLst>
          </p:cNvPr>
          <p:cNvSpPr txBox="1"/>
          <p:nvPr/>
        </p:nvSpPr>
        <p:spPr>
          <a:xfrm>
            <a:off x="4498848" y="260908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F064B313-0273-BD03-693E-77D6D2D1EF58}"/>
              </a:ext>
            </a:extLst>
          </p:cNvPr>
          <p:cNvSpPr txBox="1"/>
          <p:nvPr/>
        </p:nvSpPr>
        <p:spPr>
          <a:xfrm>
            <a:off x="4340352" y="354787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1375A18-D6D8-AA5F-020F-71D03D063B83}"/>
              </a:ext>
            </a:extLst>
          </p:cNvPr>
          <p:cNvSpPr txBox="1"/>
          <p:nvPr/>
        </p:nvSpPr>
        <p:spPr>
          <a:xfrm>
            <a:off x="0" y="2231136"/>
            <a:ext cx="7242048"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3200" b="1">
                <a:solidFill>
                  <a:schemeClr val="bg1"/>
                </a:solidFill>
                <a:ea typeface="Calibri"/>
                <a:cs typeface="Calibri"/>
              </a:rPr>
              <a:t>Intelligent Transport System(ITS)</a:t>
            </a:r>
            <a:endParaRPr lang="en-US" sz="3200">
              <a:solidFill>
                <a:srgbClr val="000000"/>
              </a:solidFill>
              <a:ea typeface="Calibri"/>
              <a:cs typeface="Calibri"/>
            </a:endParaRPr>
          </a:p>
          <a:p>
            <a:r>
              <a:rPr lang="en-US" dirty="0">
                <a:solidFill>
                  <a:schemeClr val="bg1"/>
                </a:solidFill>
                <a:ea typeface="Calibri"/>
                <a:cs typeface="Calibri"/>
              </a:rPr>
              <a:t>Traffic Smart &amp; ONE Motoring Portals provide drivers with real-time traffic information in every 5-minute interval from CCTV &amp; GPS.</a:t>
            </a:r>
            <a:endParaRPr lang="en-US" dirty="0">
              <a:solidFill>
                <a:schemeClr val="bg1"/>
              </a:solidFill>
            </a:endParaRPr>
          </a:p>
        </p:txBody>
      </p:sp>
      <p:sp>
        <p:nvSpPr>
          <p:cNvPr id="9" name="TextBox 8">
            <a:extLst>
              <a:ext uri="{FF2B5EF4-FFF2-40B4-BE49-F238E27FC236}">
                <a16:creationId xmlns:a16="http://schemas.microsoft.com/office/drawing/2014/main" id="{92D73BD4-998A-7618-242F-A02740B74981}"/>
              </a:ext>
            </a:extLst>
          </p:cNvPr>
          <p:cNvSpPr txBox="1"/>
          <p:nvPr/>
        </p:nvSpPr>
        <p:spPr>
          <a:xfrm>
            <a:off x="24384" y="3572256"/>
            <a:ext cx="915619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ea typeface="Calibri"/>
                <a:cs typeface="Calibri"/>
              </a:rPr>
              <a:t>Smart Traffic Enforcment </a:t>
            </a:r>
          </a:p>
          <a:p>
            <a:r>
              <a:rPr lang="en-US" dirty="0">
                <a:solidFill>
                  <a:schemeClr val="bg1"/>
                </a:solidFill>
                <a:ea typeface="Calibri"/>
                <a:cs typeface="Calibri"/>
              </a:rPr>
              <a:t>Your speed signs show real-time driver speeds to reduce speeding and improve safety.</a:t>
            </a:r>
          </a:p>
          <a:p>
            <a:endParaRPr lang="en-US" dirty="0">
              <a:solidFill>
                <a:schemeClr val="bg1"/>
              </a:solidFill>
              <a:ea typeface="Calibri"/>
              <a:cs typeface="Calibri"/>
            </a:endParaRPr>
          </a:p>
        </p:txBody>
      </p:sp>
      <p:sp>
        <p:nvSpPr>
          <p:cNvPr id="10" name="TextBox 9">
            <a:extLst>
              <a:ext uri="{FF2B5EF4-FFF2-40B4-BE49-F238E27FC236}">
                <a16:creationId xmlns:a16="http://schemas.microsoft.com/office/drawing/2014/main" id="{7E54F1DA-DFB3-E00E-0115-73488FCEC813}"/>
              </a:ext>
            </a:extLst>
          </p:cNvPr>
          <p:cNvSpPr txBox="1"/>
          <p:nvPr/>
        </p:nvSpPr>
        <p:spPr>
          <a:xfrm>
            <a:off x="24384" y="5157216"/>
            <a:ext cx="605942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ea typeface="Calibri"/>
                <a:cs typeface="Calibri"/>
              </a:rPr>
              <a:t>ERP ( Electronic Road pricing)</a:t>
            </a:r>
            <a:endParaRPr lang="en-US" sz="2800" b="1">
              <a:solidFill>
                <a:schemeClr val="bg1"/>
              </a:solidFill>
            </a:endParaRPr>
          </a:p>
          <a:p>
            <a:r>
              <a:rPr lang="en-US" dirty="0">
                <a:solidFill>
                  <a:schemeClr val="bg1"/>
                </a:solidFill>
                <a:ea typeface="Calibri"/>
                <a:cs typeface="Calibri"/>
              </a:rPr>
              <a:t>Dynamic toll system that adjust prices based on traffic volume.</a:t>
            </a:r>
          </a:p>
          <a:p>
            <a:endParaRPr lang="en-US" dirty="0">
              <a:solidFill>
                <a:schemeClr val="bg1"/>
              </a:solidFill>
              <a:ea typeface="Calibri"/>
              <a:cs typeface="Calibri"/>
            </a:endParaRPr>
          </a:p>
        </p:txBody>
      </p:sp>
      <p:sp>
        <p:nvSpPr>
          <p:cNvPr id="12" name="TextBox 11">
            <a:extLst>
              <a:ext uri="{FF2B5EF4-FFF2-40B4-BE49-F238E27FC236}">
                <a16:creationId xmlns:a16="http://schemas.microsoft.com/office/drawing/2014/main" id="{64003E48-E836-244A-FA39-B1EC738F2ECF}"/>
              </a:ext>
            </a:extLst>
          </p:cNvPr>
          <p:cNvSpPr txBox="1"/>
          <p:nvPr/>
        </p:nvSpPr>
        <p:spPr>
          <a:xfrm>
            <a:off x="24384" y="6766560"/>
            <a:ext cx="774192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err="1">
                <a:solidFill>
                  <a:schemeClr val="bg1"/>
                </a:solidFill>
                <a:ea typeface="Calibri"/>
                <a:cs typeface="Calibri"/>
              </a:rPr>
              <a:t>SimMobility</a:t>
            </a:r>
            <a:r>
              <a:rPr lang="en-US" sz="2800" b="1" dirty="0">
                <a:solidFill>
                  <a:schemeClr val="bg1"/>
                </a:solidFill>
                <a:ea typeface="Calibri"/>
                <a:cs typeface="Calibri"/>
              </a:rPr>
              <a:t> modeling platform </a:t>
            </a:r>
          </a:p>
          <a:p>
            <a:r>
              <a:rPr lang="en-US" dirty="0">
                <a:solidFill>
                  <a:schemeClr val="bg1"/>
                </a:solidFill>
                <a:ea typeface="Calibri"/>
                <a:cs typeface="Calibri"/>
              </a:rPr>
              <a:t>Simulate real- world transportation behavior across the city using AI.</a:t>
            </a:r>
          </a:p>
        </p:txBody>
      </p:sp>
      <p:pic>
        <p:nvPicPr>
          <p:cNvPr id="13" name="Picture 12">
            <a:extLst>
              <a:ext uri="{FF2B5EF4-FFF2-40B4-BE49-F238E27FC236}">
                <a16:creationId xmlns:a16="http://schemas.microsoft.com/office/drawing/2014/main" id="{288F39B9-16F0-E327-2724-526F5E4225D0}"/>
              </a:ext>
            </a:extLst>
          </p:cNvPr>
          <p:cNvPicPr>
            <a:picLocks noChangeAspect="1"/>
          </p:cNvPicPr>
          <p:nvPr/>
        </p:nvPicPr>
        <p:blipFill>
          <a:blip r:embed="rId2"/>
          <a:stretch>
            <a:fillRect/>
          </a:stretch>
        </p:blipFill>
        <p:spPr>
          <a:xfrm>
            <a:off x="8235696" y="0"/>
            <a:ext cx="6400800" cy="8229600"/>
          </a:xfrm>
          <a:prstGeom prst="rect">
            <a:avLst/>
          </a:prstGeom>
        </p:spPr>
      </p:pic>
    </p:spTree>
    <p:extLst>
      <p:ext uri="{BB962C8B-B14F-4D97-AF65-F5344CB8AC3E}">
        <p14:creationId xmlns:p14="http://schemas.microsoft.com/office/powerpoint/2010/main" val="168112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7337" y="469344"/>
            <a:ext cx="2465308" cy="30813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Impact &amp; Benefits</a:t>
            </a:r>
            <a:endParaRPr lang="en-US" sz="1900" dirty="0"/>
          </a:p>
        </p:txBody>
      </p:sp>
      <p:pic>
        <p:nvPicPr>
          <p:cNvPr id="3" name="Image 0" descr="preencoded.png"/>
          <p:cNvPicPr>
            <a:picLocks noChangeAspect="1"/>
          </p:cNvPicPr>
          <p:nvPr/>
        </p:nvPicPr>
        <p:blipFill>
          <a:blip r:embed="rId3"/>
          <a:srcRect l="-9444" t="-1636" b="1636"/>
          <a:stretch>
            <a:fillRect/>
          </a:stretch>
        </p:blipFill>
        <p:spPr>
          <a:xfrm>
            <a:off x="7217593" y="1019818"/>
            <a:ext cx="7118964" cy="6704943"/>
          </a:xfrm>
          <a:prstGeom prst="rect">
            <a:avLst/>
          </a:prstGeom>
        </p:spPr>
      </p:pic>
      <p:sp>
        <p:nvSpPr>
          <p:cNvPr id="4" name="TextBox 3">
            <a:extLst>
              <a:ext uri="{FF2B5EF4-FFF2-40B4-BE49-F238E27FC236}">
                <a16:creationId xmlns:a16="http://schemas.microsoft.com/office/drawing/2014/main" id="{CCFE3531-FFB7-7FAE-85E9-709841C3BFE5}"/>
              </a:ext>
            </a:extLst>
          </p:cNvPr>
          <p:cNvSpPr txBox="1"/>
          <p:nvPr/>
        </p:nvSpPr>
        <p:spPr>
          <a:xfrm>
            <a:off x="280416" y="1024127"/>
            <a:ext cx="7205472" cy="71096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solidFill>
                  <a:schemeClr val="bg1"/>
                </a:solidFill>
                <a:ea typeface="Calibri"/>
                <a:cs typeface="Calibri"/>
              </a:rPr>
              <a:t>Reduce Congestion: Deep minds system cut traffic wait time up to 30%.</a:t>
            </a:r>
          </a:p>
          <a:p>
            <a:pPr marL="285750" indent="-285750">
              <a:buFont typeface="Arial"/>
              <a:buChar char="•"/>
            </a:pPr>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Smarter planning Cities use real time data to plan better public transportation and infrastructure.</a:t>
            </a:r>
          </a:p>
          <a:p>
            <a:pPr marL="285750" indent="-285750">
              <a:buFont typeface="Arial"/>
              <a:buChar char="•"/>
            </a:pPr>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Improve Safety smart enforcement (speed sign, accident detection ).</a:t>
            </a:r>
          </a:p>
          <a:p>
            <a:pPr marL="285750" indent="-285750">
              <a:buFont typeface="Arial"/>
              <a:buChar char="•"/>
            </a:pPr>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Lower Emission AI –based route optimization reduce fuel usage and air pollution.</a:t>
            </a:r>
          </a:p>
          <a:p>
            <a:pPr marL="285750" indent="-285750">
              <a:buFont typeface="Arial"/>
              <a:buChar char="•"/>
            </a:pPr>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Cost saving, efficient traffic flow and smart energy use reduce city spending. </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9415" y="410551"/>
            <a:ext cx="5594747" cy="699254"/>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Barlow Medium" pitchFamily="34" charset="0"/>
                <a:ea typeface="Barlow Medium" pitchFamily="34" charset="-122"/>
                <a:cs typeface="Barlow Medium" pitchFamily="34" charset="-120"/>
              </a:rPr>
              <a:t>Challenges &amp; Risks</a:t>
            </a:r>
          </a:p>
          <a:p>
            <a:pPr>
              <a:lnSpc>
                <a:spcPts val="5500"/>
              </a:lnSpc>
            </a:pPr>
            <a:endParaRPr lang="en-US" sz="4400" dirty="0">
              <a:solidFill>
                <a:srgbClr val="FFFFFF"/>
              </a:solidFill>
              <a:latin typeface="Barlow Medium"/>
            </a:endParaRPr>
          </a:p>
        </p:txBody>
      </p:sp>
      <p:sp>
        <p:nvSpPr>
          <p:cNvPr id="6" name="TextBox 5">
            <a:extLst>
              <a:ext uri="{FF2B5EF4-FFF2-40B4-BE49-F238E27FC236}">
                <a16:creationId xmlns:a16="http://schemas.microsoft.com/office/drawing/2014/main" id="{9BBAA2B8-6756-CC93-D034-6374A98C0E4E}"/>
              </a:ext>
            </a:extLst>
          </p:cNvPr>
          <p:cNvSpPr txBox="1"/>
          <p:nvPr/>
        </p:nvSpPr>
        <p:spPr>
          <a:xfrm>
            <a:off x="-446" y="1289527"/>
            <a:ext cx="7856852"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solidFill>
                  <a:schemeClr val="bg1"/>
                </a:solidFill>
                <a:ea typeface="Calibri"/>
                <a:cs typeface="Calibri"/>
              </a:rPr>
              <a:t>Data privacy , constant  monitoring via sensors and CCTV raise surveillance concern.</a:t>
            </a:r>
          </a:p>
          <a:p>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Algorithm Bias , AI system may favor high- income or higher traffic area , causing unfair services.</a:t>
            </a:r>
          </a:p>
          <a:p>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High cost, Initial investment in infrastructure , sensors and AI system is expensive.</a:t>
            </a:r>
          </a:p>
          <a:p>
            <a:pPr marL="285750" indent="-285750">
              <a:buFont typeface="Arial"/>
              <a:buChar char="•"/>
            </a:pPr>
            <a:endParaRPr lang="en-US" sz="2800" dirty="0">
              <a:solidFill>
                <a:schemeClr val="bg1"/>
              </a:solidFill>
              <a:ea typeface="Calibri"/>
              <a:cs typeface="Calibri"/>
            </a:endParaRPr>
          </a:p>
          <a:p>
            <a:pPr marL="285750" indent="-285750">
              <a:buFont typeface="Arial"/>
              <a:buChar char="•"/>
            </a:pPr>
            <a:r>
              <a:rPr lang="en-US" sz="2800" dirty="0">
                <a:solidFill>
                  <a:schemeClr val="bg1"/>
                </a:solidFill>
                <a:ea typeface="Calibri"/>
                <a:cs typeface="Calibri"/>
              </a:rPr>
              <a:t>Cybersecurity , Smart system are vulnerable to hacking and need strong protection.</a:t>
            </a:r>
          </a:p>
          <a:p>
            <a:endParaRPr lang="en-US" sz="2800" dirty="0">
              <a:solidFill>
                <a:schemeClr val="bg1"/>
              </a:solidFill>
              <a:ea typeface="Calibri"/>
              <a:cs typeface="Calibri"/>
            </a:endParaRPr>
          </a:p>
          <a:p>
            <a:pPr marL="457200" indent="-457200">
              <a:buFont typeface="Arial"/>
              <a:buChar char="•"/>
            </a:pPr>
            <a:r>
              <a:rPr lang="en-US" sz="2800" dirty="0">
                <a:solidFill>
                  <a:schemeClr val="bg1"/>
                </a:solidFill>
                <a:ea typeface="Calibri"/>
                <a:cs typeface="Calibri"/>
              </a:rPr>
              <a:t>Regulation, Lack of global standard s for ethical use in public systems.</a:t>
            </a:r>
          </a:p>
        </p:txBody>
      </p:sp>
      <p:pic>
        <p:nvPicPr>
          <p:cNvPr id="3" name="Picture 2">
            <a:extLst>
              <a:ext uri="{FF2B5EF4-FFF2-40B4-BE49-F238E27FC236}">
                <a16:creationId xmlns:a16="http://schemas.microsoft.com/office/drawing/2014/main" id="{D8A778CD-F21D-2338-4DF8-195EF33B5A5B}"/>
              </a:ext>
            </a:extLst>
          </p:cNvPr>
          <p:cNvPicPr>
            <a:picLocks noChangeAspect="1"/>
          </p:cNvPicPr>
          <p:nvPr/>
        </p:nvPicPr>
        <p:blipFill>
          <a:blip r:embed="rId3"/>
          <a:stretch>
            <a:fillRect/>
          </a:stretch>
        </p:blipFill>
        <p:spPr>
          <a:xfrm>
            <a:off x="8023300" y="0"/>
            <a:ext cx="6601524"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9959" y="211669"/>
            <a:ext cx="3636526" cy="454462"/>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Barlow Medium" pitchFamily="34" charset="0"/>
                <a:ea typeface="Barlow Medium" pitchFamily="34" charset="-122"/>
                <a:cs typeface="Barlow Medium" pitchFamily="34" charset="-120"/>
              </a:rPr>
              <a:t>Future Directions</a:t>
            </a:r>
            <a:endParaRPr lang="en-US" sz="2850" dirty="0"/>
          </a:p>
        </p:txBody>
      </p:sp>
      <p:sp>
        <p:nvSpPr>
          <p:cNvPr id="6" name="TextBox 5">
            <a:extLst>
              <a:ext uri="{FF2B5EF4-FFF2-40B4-BE49-F238E27FC236}">
                <a16:creationId xmlns:a16="http://schemas.microsoft.com/office/drawing/2014/main" id="{61C19192-4F14-9026-1A8F-3F7E632E49EB}"/>
              </a:ext>
            </a:extLst>
          </p:cNvPr>
          <p:cNvSpPr txBox="1"/>
          <p:nvPr/>
        </p:nvSpPr>
        <p:spPr>
          <a:xfrm>
            <a:off x="-1" y="1670304"/>
            <a:ext cx="7315200"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solidFill>
                  <a:schemeClr val="bg1"/>
                </a:solidFill>
                <a:ea typeface="Calibri"/>
                <a:cs typeface="Calibri"/>
              </a:rPr>
              <a:t>Federated Learning enables AI training across location without sharing sensitive data.</a:t>
            </a:r>
          </a:p>
          <a:p>
            <a:pPr marL="285750" indent="-285750">
              <a:buFont typeface="Arial"/>
              <a:buChar char="•"/>
            </a:pPr>
            <a:endParaRPr lang="en-US" sz="2400" dirty="0">
              <a:solidFill>
                <a:schemeClr val="bg1"/>
              </a:solidFill>
              <a:ea typeface="Calibri"/>
              <a:cs typeface="Calibri"/>
            </a:endParaRPr>
          </a:p>
          <a:p>
            <a:pPr marL="285750" indent="-285750">
              <a:buFont typeface="Arial"/>
              <a:buChar char="•"/>
            </a:pPr>
            <a:r>
              <a:rPr lang="en-US" sz="2400" dirty="0">
                <a:solidFill>
                  <a:schemeClr val="bg1"/>
                </a:solidFill>
                <a:ea typeface="Calibri"/>
                <a:cs typeface="Calibri"/>
              </a:rPr>
              <a:t>Multimedia AI combine traffic , weather , and real time reports for better prediction.</a:t>
            </a:r>
          </a:p>
          <a:p>
            <a:pPr marL="285750" indent="-285750">
              <a:buFont typeface="Arial"/>
              <a:buChar char="•"/>
            </a:pPr>
            <a:endParaRPr lang="en-US" sz="2400" dirty="0">
              <a:solidFill>
                <a:schemeClr val="bg1"/>
              </a:solidFill>
              <a:ea typeface="Calibri"/>
              <a:cs typeface="Calibri"/>
            </a:endParaRPr>
          </a:p>
          <a:p>
            <a:pPr marL="285750" indent="-285750">
              <a:buFont typeface="Arial"/>
              <a:buChar char="•"/>
            </a:pPr>
            <a:r>
              <a:rPr lang="en-US" sz="2400" dirty="0">
                <a:solidFill>
                  <a:schemeClr val="bg1"/>
                </a:solidFill>
                <a:ea typeface="Calibri"/>
                <a:cs typeface="Calibri"/>
              </a:rPr>
              <a:t>Autonomous Vehicles, integrated into smart infrastructure for safer navigation.</a:t>
            </a:r>
          </a:p>
          <a:p>
            <a:pPr marL="285750" indent="-285750">
              <a:buFont typeface="Arial"/>
              <a:buChar char="•"/>
            </a:pPr>
            <a:endParaRPr lang="en-US" sz="2400" dirty="0">
              <a:solidFill>
                <a:schemeClr val="bg1"/>
              </a:solidFill>
              <a:ea typeface="Calibri"/>
              <a:cs typeface="Calibri"/>
            </a:endParaRPr>
          </a:p>
          <a:p>
            <a:pPr marL="285750" indent="-285750">
              <a:buFont typeface="Arial"/>
              <a:buChar char="•"/>
            </a:pPr>
            <a:r>
              <a:rPr lang="en-US" sz="2400" dirty="0">
                <a:solidFill>
                  <a:schemeClr val="bg1"/>
                </a:solidFill>
                <a:ea typeface="Calibri"/>
                <a:cs typeface="Calibri"/>
              </a:rPr>
              <a:t>Sustainable AI Optimize  for eco-friendly outcome, (energy – aware routing ).</a:t>
            </a:r>
          </a:p>
          <a:p>
            <a:pPr marL="285750" indent="-285750">
              <a:buFont typeface="Arial"/>
              <a:buChar char="•"/>
            </a:pPr>
            <a:endParaRPr lang="en-US" sz="2400" dirty="0">
              <a:solidFill>
                <a:schemeClr val="bg1"/>
              </a:solidFill>
              <a:ea typeface="Calibri"/>
              <a:cs typeface="Calibri"/>
            </a:endParaRPr>
          </a:p>
          <a:p>
            <a:pPr marL="285750" indent="-285750">
              <a:buFont typeface="Arial"/>
              <a:buChar char="•"/>
            </a:pPr>
            <a:r>
              <a:rPr lang="en-US" sz="2400" dirty="0">
                <a:solidFill>
                  <a:schemeClr val="bg1"/>
                </a:solidFill>
                <a:ea typeface="Calibri"/>
                <a:cs typeface="Calibri"/>
              </a:rPr>
              <a:t>Global standard push for unified frameworks for AI ethics and urban planning.</a:t>
            </a:r>
          </a:p>
          <a:p>
            <a:endParaRPr lang="en-US" dirty="0">
              <a:solidFill>
                <a:schemeClr val="bg1"/>
              </a:solidFill>
              <a:ea typeface="Calibri"/>
              <a:cs typeface="Calibri"/>
            </a:endParaRPr>
          </a:p>
        </p:txBody>
      </p:sp>
      <p:pic>
        <p:nvPicPr>
          <p:cNvPr id="3" name="Picture 2" descr="A road with cars and buildings in the background&#10;&#10;AI-generated content may be incorrect.">
            <a:extLst>
              <a:ext uri="{FF2B5EF4-FFF2-40B4-BE49-F238E27FC236}">
                <a16:creationId xmlns:a16="http://schemas.microsoft.com/office/drawing/2014/main" id="{D39A889A-31FA-BBD8-A4FE-4D69008EC42B}"/>
              </a:ext>
            </a:extLst>
          </p:cNvPr>
          <p:cNvPicPr>
            <a:picLocks noChangeAspect="1"/>
          </p:cNvPicPr>
          <p:nvPr/>
        </p:nvPicPr>
        <p:blipFill>
          <a:blip r:embed="rId3"/>
          <a:stretch>
            <a:fillRect/>
          </a:stretch>
        </p:blipFill>
        <p:spPr>
          <a:xfrm>
            <a:off x="7320534" y="0"/>
            <a:ext cx="7304532"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682</cp:revision>
  <dcterms:created xsi:type="dcterms:W3CDTF">2025-06-23T02:06:01Z</dcterms:created>
  <dcterms:modified xsi:type="dcterms:W3CDTF">2025-06-23T22:15:26Z</dcterms:modified>
</cp:coreProperties>
</file>